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87" r:id="rId3"/>
    <p:sldId id="257" r:id="rId4"/>
    <p:sldId id="305" r:id="rId5"/>
    <p:sldId id="304" r:id="rId6"/>
    <p:sldId id="284" r:id="rId7"/>
    <p:sldId id="259" r:id="rId8"/>
    <p:sldId id="265" r:id="rId9"/>
    <p:sldId id="270" r:id="rId10"/>
    <p:sldId id="260" r:id="rId11"/>
    <p:sldId id="306" r:id="rId12"/>
    <p:sldId id="300" r:id="rId13"/>
    <p:sldId id="271" r:id="rId14"/>
    <p:sldId id="267" r:id="rId15"/>
    <p:sldId id="288" r:id="rId16"/>
    <p:sldId id="289" r:id="rId17"/>
    <p:sldId id="291" r:id="rId18"/>
    <p:sldId id="292" r:id="rId19"/>
    <p:sldId id="293" r:id="rId20"/>
    <p:sldId id="294" r:id="rId21"/>
    <p:sldId id="295" r:id="rId22"/>
    <p:sldId id="297" r:id="rId23"/>
    <p:sldId id="272" r:id="rId24"/>
    <p:sldId id="273" r:id="rId25"/>
    <p:sldId id="298" r:id="rId26"/>
    <p:sldId id="290" r:id="rId27"/>
    <p:sldId id="262" r:id="rId28"/>
    <p:sldId id="263" r:id="rId29"/>
    <p:sldId id="264" r:id="rId30"/>
    <p:sldId id="301" r:id="rId31"/>
    <p:sldId id="268" r:id="rId32"/>
    <p:sldId id="269" r:id="rId33"/>
    <p:sldId id="266" r:id="rId34"/>
    <p:sldId id="303" r:id="rId35"/>
    <p:sldId id="30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5"/>
  </p:normalViewPr>
  <p:slideViewPr>
    <p:cSldViewPr snapToGrid="0" snapToObjects="1">
      <p:cViewPr>
        <p:scale>
          <a:sx n="86" d="100"/>
          <a:sy n="86" d="100"/>
        </p:scale>
        <p:origin x="1496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Relationship Id="rId42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44628-563B-214E-A7B2-4F15E792E42E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85CD5-52F7-AB42-A470-90EDD35E4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85CD5-52F7-AB42-A470-90EDD35E43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1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21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3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7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5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6/5/18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42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2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6/5/18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23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9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EDC1-6C5E-794F-8841-5A8255194A0B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9EDC1-6C5E-794F-8841-5A8255194A0B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FB2CE-90EC-4B40-B340-7E3D71081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18.emf"/><Relationship Id="rId7" Type="http://schemas.openxmlformats.org/officeDocument/2006/relationships/image" Target="../media/image2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270.png"/><Relationship Id="rId5" Type="http://schemas.openxmlformats.org/officeDocument/2006/relationships/image" Target="../media/image29.png"/><Relationship Id="rId6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NCP </a:t>
            </a:r>
            <a:r>
              <a:rPr lang="en-US" dirty="0" smtClean="0"/>
              <a:t>and phytoplankton dynamics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31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mr-IN" dirty="0"/>
              <a:t>–</a:t>
            </a:r>
            <a:r>
              <a:rPr lang="en-US" dirty="0"/>
              <a:t> spatial EIMS vs. MIMS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seasoar</a:t>
            </a:r>
            <a:r>
              <a:rPr lang="en-US" dirty="0">
                <a:solidFill>
                  <a:srgbClr val="FF0000"/>
                </a:solidFill>
              </a:rPr>
              <a:t> 1 or 2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325563"/>
            <a:ext cx="4872519" cy="3927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1" y="1623316"/>
            <a:ext cx="4067398" cy="398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6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mr-IN" dirty="0"/>
              <a:t>–</a:t>
            </a:r>
            <a:r>
              <a:rPr lang="en-US" dirty="0"/>
              <a:t> spatial EIMS vs. MIMS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cycle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transects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28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mr-IN" dirty="0"/>
              <a:t>–</a:t>
            </a:r>
            <a:r>
              <a:rPr lang="en-US" dirty="0"/>
              <a:t> spatial EIMS vs. MIMS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seasoar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2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555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Impact of diurnal cycles on NCP analysis: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162" y="1242436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Diurnal </a:t>
            </a:r>
            <a:r>
              <a:rPr lang="en-US" dirty="0"/>
              <a:t>NCP </a:t>
            </a:r>
            <a:r>
              <a:rPr lang="en-US" dirty="0" smtClean="0"/>
              <a:t>assumes that the </a:t>
            </a:r>
            <a:r>
              <a:rPr lang="en-US" dirty="0"/>
              <a:t>O2 signal </a:t>
            </a:r>
            <a:r>
              <a:rPr lang="en-US" dirty="0" smtClean="0"/>
              <a:t>is an integrated signal </a:t>
            </a:r>
            <a:r>
              <a:rPr lang="en-US" dirty="0" smtClean="0"/>
              <a:t>covering </a:t>
            </a:r>
            <a:r>
              <a:rPr lang="en-US" dirty="0" smtClean="0"/>
              <a:t>past days (~7 days) </a:t>
            </a:r>
            <a:r>
              <a:rPr lang="en-US" dirty="0"/>
              <a:t>(*k)- </a:t>
            </a:r>
            <a:r>
              <a:rPr lang="en-US" i="1" dirty="0"/>
              <a:t>yet </a:t>
            </a:r>
            <a:r>
              <a:rPr lang="en-US" i="1" dirty="0" smtClean="0"/>
              <a:t>O2 </a:t>
            </a:r>
            <a:r>
              <a:rPr lang="en-US" i="1" dirty="0" err="1" smtClean="0"/>
              <a:t>concentratiuon</a:t>
            </a:r>
            <a:r>
              <a:rPr lang="en-US" i="1" dirty="0" smtClean="0"/>
              <a:t> can change over a diurnal cycle </a:t>
            </a:r>
            <a:r>
              <a:rPr lang="mr-IN" i="1" dirty="0" smtClean="0"/>
              <a:t>–</a:t>
            </a:r>
            <a:r>
              <a:rPr lang="en-US" i="1" dirty="0" smtClean="0"/>
              <a:t> </a:t>
            </a:r>
            <a:r>
              <a:rPr lang="en-US" i="1" dirty="0"/>
              <a:t>hence diurnal changes influence O2/</a:t>
            </a:r>
            <a:r>
              <a:rPr lang="en-US" i="1" dirty="0" err="1"/>
              <a:t>Ar</a:t>
            </a:r>
            <a:r>
              <a:rPr lang="en-US" i="1" dirty="0"/>
              <a:t> </a:t>
            </a:r>
            <a:r>
              <a:rPr lang="en-US" i="1" dirty="0" smtClean="0"/>
              <a:t>analysis and only </a:t>
            </a:r>
            <a:r>
              <a:rPr lang="en-US" i="1" dirty="0" err="1"/>
              <a:t>L</a:t>
            </a:r>
            <a:r>
              <a:rPr lang="en-US" i="1" dirty="0" err="1" smtClean="0"/>
              <a:t>agrangian</a:t>
            </a:r>
            <a:r>
              <a:rPr lang="en-US" i="1" dirty="0" smtClean="0"/>
              <a:t> experiments can resolve this.</a:t>
            </a:r>
          </a:p>
          <a:p>
            <a:endParaRPr lang="en-US" i="1" dirty="0"/>
          </a:p>
          <a:p>
            <a:r>
              <a:rPr lang="en-US" dirty="0"/>
              <a:t>Use of cycle (1 and 2) as example (up to 4 days)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 </a:t>
            </a:r>
            <a:r>
              <a:rPr lang="en-US" dirty="0"/>
              <a:t>of high frequency FRRF GP data to potentially correct for the diurnal signal in the SEASOAR data!</a:t>
            </a:r>
          </a:p>
          <a:p>
            <a:r>
              <a:rPr lang="en-US" dirty="0"/>
              <a:t>Build model framework!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5" y="5163984"/>
            <a:ext cx="1630175" cy="145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5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MIMS vs. EIMS NCP cycle 1-4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321" y="1357794"/>
            <a:ext cx="2805793" cy="2639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745" y="1357794"/>
            <a:ext cx="2866576" cy="26708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095" y="1367647"/>
            <a:ext cx="2859819" cy="2678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8" y="1374446"/>
            <a:ext cx="2831928" cy="26708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63235" y="4578077"/>
            <a:ext cx="213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 diurnal pattern in cycles 1 and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09382" y="4366478"/>
            <a:ext cx="255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Deviation of NCP in cycles 3 and 4!!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3914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90E8087-410D-4492-A7F9-37FA9CDA3CCA}"/>
              </a:ext>
            </a:extLst>
          </p:cNvPr>
          <p:cNvGrpSpPr/>
          <p:nvPr/>
        </p:nvGrpSpPr>
        <p:grpSpPr>
          <a:xfrm>
            <a:off x="4484988" y="0"/>
            <a:ext cx="7707012" cy="6951386"/>
            <a:chOff x="3830781" y="989351"/>
            <a:chExt cx="7459091" cy="6951386"/>
          </a:xfrm>
        </p:grpSpPr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xmlns="" id="{5448E9C4-5264-406F-9056-B45B9B43E31D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4338486" y="989351"/>
            <a:ext cx="6951386" cy="6951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2" name="Acrobat Document" r:id="rId3" imgW="4800421" imgH="4800481" progId="AcroExch.Document.DC">
                    <p:embed/>
                  </p:oleObj>
                </mc:Choice>
                <mc:Fallback>
                  <p:oleObj name="Acrobat Document" r:id="rId3" imgW="4800421" imgH="4800481" progId="AcroExch.Document.DC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338486" y="989351"/>
                          <a:ext cx="6951386" cy="695138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C2650533-F851-4F0F-A2B7-BA443C6203F7}"/>
                </a:ext>
              </a:extLst>
            </p:cNvPr>
            <p:cNvSpPr txBox="1"/>
            <p:nvPr/>
          </p:nvSpPr>
          <p:spPr>
            <a:xfrm>
              <a:off x="6897068" y="1680944"/>
              <a:ext cx="917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Par (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uE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EE7CC151-4A1E-4B9A-A4A5-9B0B365B3CC8}"/>
                </a:ext>
              </a:extLst>
            </p:cNvPr>
            <p:cNvSpPr txBox="1"/>
            <p:nvPr/>
          </p:nvSpPr>
          <p:spPr>
            <a:xfrm>
              <a:off x="6897068" y="1336295"/>
              <a:ext cx="55015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65000"/>
                    </a:schemeClr>
                  </a:solidFill>
                </a:rPr>
                <a:t>3000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97B6F7B9-F112-43EC-936A-40D95FB59761}"/>
                </a:ext>
              </a:extLst>
            </p:cNvPr>
            <p:cNvSpPr txBox="1"/>
            <p:nvPr/>
          </p:nvSpPr>
          <p:spPr>
            <a:xfrm>
              <a:off x="6897068" y="5015345"/>
              <a:ext cx="1165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err="1">
                  <a:solidFill>
                    <a:srgbClr val="00B050"/>
                  </a:solidFill>
                </a:rPr>
                <a:t>Chl</a:t>
              </a:r>
              <a:r>
                <a:rPr lang="en-US">
                  <a:solidFill>
                    <a:srgbClr val="00B050"/>
                  </a:solidFill>
                </a:rPr>
                <a:t> (mg/L)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AC3DEA7F-151D-49AF-B4DD-FC438B203AD6}"/>
                </a:ext>
              </a:extLst>
            </p:cNvPr>
            <p:cNvSpPr txBox="1"/>
            <p:nvPr/>
          </p:nvSpPr>
          <p:spPr>
            <a:xfrm>
              <a:off x="3830781" y="2291556"/>
              <a:ext cx="686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Wind</a:t>
              </a:r>
            </a:p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(m/s)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8FFB74-30F9-42FF-9E3F-635A2F440B62}"/>
              </a:ext>
            </a:extLst>
          </p:cNvPr>
          <p:cNvSpPr txBox="1"/>
          <p:nvPr/>
        </p:nvSpPr>
        <p:spPr>
          <a:xfrm rot="16200000">
            <a:off x="3529701" y="4508604"/>
            <a:ext cx="24351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Biological Oxygen Signal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193" y="5002906"/>
            <a:ext cx="204126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For internal use only ;-)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Maybe </a:t>
            </a:r>
            <a:r>
              <a:rPr lang="en-US" sz="1400" dirty="0">
                <a:solidFill>
                  <a:srgbClr val="FF0000"/>
                </a:solidFill>
              </a:rPr>
              <a:t>add NO3</a:t>
            </a:r>
          </a:p>
          <a:p>
            <a:r>
              <a:rPr lang="en-US" sz="1400" dirty="0">
                <a:solidFill>
                  <a:srgbClr val="FF0000"/>
                </a:solidFill>
              </a:rPr>
              <a:t>Maybe add GP from FRRF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RESIDENCE TIME OF O2?</a:t>
            </a:r>
          </a:p>
          <a:p>
            <a:r>
              <a:rPr lang="en-US" sz="1400" dirty="0">
                <a:solidFill>
                  <a:srgbClr val="FF0000"/>
                </a:solidFill>
              </a:rPr>
              <a:t>Changes in wind?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193" y="162278"/>
            <a:ext cx="4869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of strong diurnal periodicity!</a:t>
            </a:r>
          </a:p>
        </p:txBody>
      </p:sp>
    </p:spTree>
    <p:extLst>
      <p:ext uri="{BB962C8B-B14F-4D97-AF65-F5344CB8AC3E}">
        <p14:creationId xmlns:p14="http://schemas.microsoft.com/office/powerpoint/2010/main" val="27137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7ECE572-83A7-4F22-8446-46C367DB2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3856485" cy="3492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1D79CF7-1FE6-472B-ACF2-7F127F4BB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3393800"/>
            <a:ext cx="3897748" cy="340878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7479790D-3992-40D6-854E-A8E4A9668A82}"/>
              </a:ext>
            </a:extLst>
          </p:cNvPr>
          <p:cNvGrpSpPr/>
          <p:nvPr/>
        </p:nvGrpSpPr>
        <p:grpSpPr>
          <a:xfrm>
            <a:off x="-1133450" y="-596404"/>
            <a:ext cx="4617267" cy="3926872"/>
            <a:chOff x="-77145" y="-555910"/>
            <a:chExt cx="8173528" cy="6951386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xmlns="" id="{8353FEE5-9C74-4544-9D04-A82B863BC9BD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215804" y="-555910"/>
            <a:ext cx="6951386" cy="6951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6" name="Acrobat Document" r:id="rId5" imgW="4800421" imgH="4800481" progId="AcroExch.Document.DC">
                    <p:embed/>
                  </p:oleObj>
                </mc:Choice>
                <mc:Fallback>
                  <p:oleObj name="Acrobat Document" r:id="rId5" imgW="4800421" imgH="4800481" progId="AcroExch.Document.DC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15804" y="-555910"/>
                          <a:ext cx="6951386" cy="695138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1651FCA-0CAE-47A4-8122-360413DAF209}"/>
                </a:ext>
              </a:extLst>
            </p:cNvPr>
            <p:cNvSpPr txBox="1"/>
            <p:nvPr/>
          </p:nvSpPr>
          <p:spPr>
            <a:xfrm>
              <a:off x="6864367" y="994232"/>
              <a:ext cx="1149078" cy="478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Par (</a:t>
              </a:r>
              <a:r>
                <a:rPr lang="en-US" sz="1000" err="1">
                  <a:solidFill>
                    <a:schemeClr val="bg1">
                      <a:lumMod val="65000"/>
                    </a:schemeClr>
                  </a:solidFill>
                </a:rPr>
                <a:t>uE</a:t>
              </a:r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4425FE87-8EC8-49AF-B4FC-90B4C4BC6C85}"/>
                </a:ext>
              </a:extLst>
            </p:cNvPr>
            <p:cNvSpPr txBox="1"/>
            <p:nvPr/>
          </p:nvSpPr>
          <p:spPr>
            <a:xfrm>
              <a:off x="6864367" y="649583"/>
              <a:ext cx="756920" cy="4183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3000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E48C0BB7-C4F9-46C5-9047-A23F1F0EA6E9}"/>
                </a:ext>
              </a:extLst>
            </p:cNvPr>
            <p:cNvSpPr txBox="1"/>
            <p:nvPr/>
          </p:nvSpPr>
          <p:spPr>
            <a:xfrm>
              <a:off x="6692094" y="4516560"/>
              <a:ext cx="1404289" cy="478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rgbClr val="00B050"/>
                  </a:solidFill>
                </a:rPr>
                <a:t>Chl</a:t>
              </a:r>
              <a:r>
                <a:rPr lang="en-US" sz="1000" dirty="0">
                  <a:solidFill>
                    <a:srgbClr val="00B050"/>
                  </a:solidFill>
                </a:rPr>
                <a:t> (mg/L)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805BCB4D-8C9A-4633-AD08-5A9005F01F6E}"/>
                </a:ext>
              </a:extLst>
            </p:cNvPr>
            <p:cNvSpPr txBox="1"/>
            <p:nvPr/>
          </p:nvSpPr>
          <p:spPr>
            <a:xfrm>
              <a:off x="-77145" y="977753"/>
              <a:ext cx="900089" cy="776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5">
                      <a:lumMod val="75000"/>
                    </a:schemeClr>
                  </a:solidFill>
                </a:rPr>
                <a:t>Wind</a:t>
              </a:r>
            </a:p>
            <a:p>
              <a:pPr algn="ctr"/>
              <a:r>
                <a:rPr lang="en-US" sz="1000" dirty="0">
                  <a:solidFill>
                    <a:schemeClr val="accent5">
                      <a:lumMod val="75000"/>
                    </a:schemeClr>
                  </a:solidFill>
                </a:rPr>
                <a:t>(m/s)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8C01504-DFD9-4A55-A29D-DFD721121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4145" y="3330468"/>
            <a:ext cx="3925455" cy="35737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97AF1C1-4DE8-4143-917D-56E2C8DAB47C}"/>
              </a:ext>
            </a:extLst>
          </p:cNvPr>
          <p:cNvSpPr txBox="1"/>
          <p:nvPr/>
        </p:nvSpPr>
        <p:spPr>
          <a:xfrm rot="16200000">
            <a:off x="-1717255" y="1341927"/>
            <a:ext cx="155683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Biological Oxygen Signal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D6E7CDF-A4FB-4FBD-9206-6EC5ADC61731}"/>
              </a:ext>
            </a:extLst>
          </p:cNvPr>
          <p:cNvSpPr txBox="1"/>
          <p:nvPr/>
        </p:nvSpPr>
        <p:spPr>
          <a:xfrm rot="16200000">
            <a:off x="-1714531" y="4548263"/>
            <a:ext cx="155683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/>
              <a:t>Biological Oxygen Signal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BD3A111-6584-4330-B520-CEAB3E55FE8F}"/>
              </a:ext>
            </a:extLst>
          </p:cNvPr>
          <p:cNvSpPr txBox="1"/>
          <p:nvPr/>
        </p:nvSpPr>
        <p:spPr>
          <a:xfrm rot="16200000">
            <a:off x="2263830" y="1193511"/>
            <a:ext cx="155683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/>
              <a:t>Biological Oxygen Signal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7AA0FD2-D866-4DA8-B6E7-CA8AB6E43D1F}"/>
              </a:ext>
            </a:extLst>
          </p:cNvPr>
          <p:cNvSpPr txBox="1"/>
          <p:nvPr/>
        </p:nvSpPr>
        <p:spPr>
          <a:xfrm rot="16200000">
            <a:off x="2266554" y="4429364"/>
            <a:ext cx="155683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/>
              <a:t>Biological Oxygen Signal</a:t>
            </a:r>
          </a:p>
        </p:txBody>
      </p:sp>
    </p:spTree>
    <p:extLst>
      <p:ext uri="{BB962C8B-B14F-4D97-AF65-F5344CB8AC3E}">
        <p14:creationId xmlns:p14="http://schemas.microsoft.com/office/powerpoint/2010/main" val="832067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O2-Ar profiles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87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Data:</a:t>
            </a:r>
          </a:p>
          <a:p>
            <a:pPr lvl="1"/>
            <a:r>
              <a:rPr lang="en-US" dirty="0"/>
              <a:t>3 profiles to approx. 50m</a:t>
            </a:r>
          </a:p>
          <a:p>
            <a:pPr lvl="1"/>
            <a:r>
              <a:rPr lang="en-US" dirty="0"/>
              <a:t>Using a well pump and tubing connected to the MIMS/EIMS inlet</a:t>
            </a:r>
          </a:p>
          <a:p>
            <a:pPr lvl="1"/>
            <a:r>
              <a:rPr lang="en-US" dirty="0"/>
              <a:t>Profile @1m/min - upwards</a:t>
            </a:r>
          </a:p>
          <a:p>
            <a:pPr lvl="1"/>
            <a:r>
              <a:rPr lang="en-US" dirty="0"/>
              <a:t> Flow rate: </a:t>
            </a:r>
            <a:r>
              <a:rPr lang="en-US" dirty="0" err="1"/>
              <a:t>approx</a:t>
            </a:r>
            <a:r>
              <a:rPr lang="en-US" dirty="0"/>
              <a:t> 10L/min into the inlet system</a:t>
            </a:r>
          </a:p>
          <a:p>
            <a:pPr lvl="1"/>
            <a:r>
              <a:rPr lang="en-US" dirty="0"/>
              <a:t>Delay: </a:t>
            </a:r>
            <a:r>
              <a:rPr lang="en-US" dirty="0" err="1"/>
              <a:t>approx</a:t>
            </a:r>
            <a:r>
              <a:rPr lang="en-US" dirty="0"/>
              <a:t> 20 sec from intake to MIMS</a:t>
            </a:r>
          </a:p>
          <a:p>
            <a:pPr lvl="1"/>
            <a:r>
              <a:rPr lang="en-US" dirty="0"/>
              <a:t>Duration approx. 1h of measurement </a:t>
            </a:r>
          </a:p>
        </p:txBody>
      </p:sp>
    </p:spTree>
    <p:extLst>
      <p:ext uri="{BB962C8B-B14F-4D97-AF65-F5344CB8AC3E}">
        <p14:creationId xmlns:p14="http://schemas.microsoft.com/office/powerpoint/2010/main" val="527075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351" y="-82193"/>
            <a:ext cx="10515600" cy="1325563"/>
          </a:xfrm>
        </p:spPr>
        <p:txBody>
          <a:bodyPr/>
          <a:lstStyle/>
          <a:p>
            <a:r>
              <a:rPr lang="en-US" dirty="0"/>
              <a:t>Profiles </a:t>
            </a:r>
          </a:p>
        </p:txBody>
      </p:sp>
      <p:pic>
        <p:nvPicPr>
          <p:cNvPr id="5" name="Picture 4" descr="Screen Shot 2018-04-16 at 11.41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154" y="1315467"/>
            <a:ext cx="3910939" cy="2818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4154" y="117000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Profile chronology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19975" y="270393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52m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19976" y="1802625"/>
            <a:ext cx="87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surface</a:t>
            </a:r>
          </a:p>
        </p:txBody>
      </p:sp>
      <p:cxnSp>
        <p:nvCxnSpPr>
          <p:cNvPr id="10" name="Straight Arrow Connector 9"/>
          <p:cNvCxnSpPr>
            <a:stCxn id="7" idx="1"/>
          </p:cNvCxnSpPr>
          <p:nvPr/>
        </p:nvCxnSpPr>
        <p:spPr>
          <a:xfrm flipH="1" flipV="1">
            <a:off x="3550406" y="2848131"/>
            <a:ext cx="1069569" cy="40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085190" y="1987291"/>
            <a:ext cx="534786" cy="748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creen Shot 2018-04-16 at 11.59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44" y="1161447"/>
            <a:ext cx="4208917" cy="293078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41271" y="4605934"/>
            <a:ext cx="9906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Depth O2/</a:t>
            </a:r>
            <a:r>
              <a:rPr lang="en-US" sz="2400" dirty="0" err="1"/>
              <a:t>Ar</a:t>
            </a:r>
            <a:r>
              <a:rPr lang="en-US" sz="2400" dirty="0"/>
              <a:t> profile uncorrected for pressure and temperature!</a:t>
            </a:r>
          </a:p>
          <a:p>
            <a:r>
              <a:rPr lang="en-US" sz="2400" dirty="0"/>
              <a:t> </a:t>
            </a:r>
            <a:r>
              <a:rPr lang="mr-IN" sz="2400" dirty="0"/>
              <a:t>–</a:t>
            </a:r>
            <a:r>
              <a:rPr lang="en-US" sz="2400" dirty="0"/>
              <a:t> do we have to?</a:t>
            </a:r>
          </a:p>
          <a:p>
            <a:r>
              <a:rPr lang="en-US" sz="2400" dirty="0"/>
              <a:t>- </a:t>
            </a:r>
            <a:r>
              <a:rPr lang="en-US" sz="2400" dirty="0" err="1"/>
              <a:t>Ar</a:t>
            </a:r>
            <a:r>
              <a:rPr lang="en-US" sz="2400" dirty="0"/>
              <a:t> and O2 both change over depth (temperature effect on membrane?)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36108" y="946135"/>
            <a:ext cx="330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Profile shown  as O2/</a:t>
            </a:r>
            <a:r>
              <a:rPr lang="en-US" dirty="0" err="1"/>
              <a:t>Ar</a:t>
            </a:r>
            <a:r>
              <a:rPr lang="en-US" dirty="0"/>
              <a:t> vs. depth</a:t>
            </a:r>
          </a:p>
        </p:txBody>
      </p:sp>
    </p:spTree>
    <p:extLst>
      <p:ext uri="{BB962C8B-B14F-4D97-AF65-F5344CB8AC3E}">
        <p14:creationId xmlns:p14="http://schemas.microsoft.com/office/powerpoint/2010/main" val="185733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O2:Ar EIMS and MIMS</a:t>
            </a:r>
            <a:endParaRPr lang="en-US" dirty="0"/>
          </a:p>
          <a:p>
            <a:r>
              <a:rPr lang="en-US" dirty="0" smtClean="0"/>
              <a:t>Spatial </a:t>
            </a:r>
            <a:r>
              <a:rPr lang="en-US" dirty="0"/>
              <a:t>vs. time and space (</a:t>
            </a:r>
            <a:r>
              <a:rPr lang="en-US" dirty="0" err="1"/>
              <a:t>Langrangian</a:t>
            </a:r>
            <a:r>
              <a:rPr lang="en-US" dirty="0"/>
              <a:t> cycles) O2/</a:t>
            </a:r>
            <a:r>
              <a:rPr lang="en-US" dirty="0" err="1"/>
              <a:t>Ar</a:t>
            </a:r>
            <a:r>
              <a:rPr lang="en-US" dirty="0"/>
              <a:t> data</a:t>
            </a:r>
          </a:p>
          <a:p>
            <a:r>
              <a:rPr lang="en-US" dirty="0"/>
              <a:t>Profiles</a:t>
            </a:r>
          </a:p>
          <a:p>
            <a:r>
              <a:rPr lang="en-US" dirty="0"/>
              <a:t>Further data analysis</a:t>
            </a:r>
          </a:p>
          <a:p>
            <a:pPr lvl="1"/>
            <a:r>
              <a:rPr lang="en-US" dirty="0"/>
              <a:t>FRRF / CCE-LTER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r>
              <a:rPr lang="en-US" dirty="0"/>
              <a:t>Papers to be written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992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72" y="-30354"/>
            <a:ext cx="10515600" cy="1325563"/>
          </a:xfrm>
        </p:spPr>
        <p:txBody>
          <a:bodyPr/>
          <a:lstStyle/>
          <a:p>
            <a:r>
              <a:rPr lang="en-US" dirty="0"/>
              <a:t>O2/</a:t>
            </a:r>
            <a:r>
              <a:rPr lang="en-US" dirty="0" err="1"/>
              <a:t>Ar</a:t>
            </a:r>
            <a:r>
              <a:rPr lang="en-US" dirty="0"/>
              <a:t> profiles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4018E50-236C-4745-949F-B3DE21371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74" y="451338"/>
            <a:ext cx="6538126" cy="6406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CDCF340-E3C2-49C8-A58B-FD7BD8E32A69}"/>
              </a:ext>
            </a:extLst>
          </p:cNvPr>
          <p:cNvSpPr txBox="1"/>
          <p:nvPr/>
        </p:nvSpPr>
        <p:spPr>
          <a:xfrm>
            <a:off x="8024955" y="1542671"/>
            <a:ext cx="106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Cycle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A51D33D-7938-4C77-9652-852F3972C32F}"/>
              </a:ext>
            </a:extLst>
          </p:cNvPr>
          <p:cNvSpPr txBox="1"/>
          <p:nvPr/>
        </p:nvSpPr>
        <p:spPr>
          <a:xfrm>
            <a:off x="6433127" y="2720232"/>
            <a:ext cx="106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Cycle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AD6B2A-0A81-475D-9EFB-6A0BF92D4E27}"/>
              </a:ext>
            </a:extLst>
          </p:cNvPr>
          <p:cNvSpPr txBox="1"/>
          <p:nvPr/>
        </p:nvSpPr>
        <p:spPr>
          <a:xfrm>
            <a:off x="5033593" y="1201870"/>
            <a:ext cx="106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Cycle 3</a:t>
            </a:r>
          </a:p>
        </p:txBody>
      </p:sp>
    </p:spTree>
    <p:extLst>
      <p:ext uri="{BB962C8B-B14F-4D97-AF65-F5344CB8AC3E}">
        <p14:creationId xmlns:p14="http://schemas.microsoft.com/office/powerpoint/2010/main" val="1326321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26451" y="6029236"/>
            <a:ext cx="193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Cast 32? MLD 22m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7965" y="6050333"/>
            <a:ext cx="183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Cast 23 MLD 23m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30636" y="6199939"/>
            <a:ext cx="181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Cast 74 </a:t>
            </a:r>
            <a:r>
              <a:rPr lang="mr-IN"/>
              <a:t>–</a:t>
            </a:r>
            <a:r>
              <a:rPr lang="en-US"/>
              <a:t> MLD 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D8B299A-C3A0-4CC5-AB12-C4A95E9FD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8" y="2088887"/>
            <a:ext cx="3847377" cy="35230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586F8D2-8C31-47D4-B7FB-36E1FB2BB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18" y="2070415"/>
            <a:ext cx="3771092" cy="3579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7FA7367-2032-4E81-9F7D-711F6BBD3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317" y="2070416"/>
            <a:ext cx="3678076" cy="354149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18672" y="-303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O2/</a:t>
            </a:r>
            <a:r>
              <a:rPr lang="en-US" dirty="0" err="1"/>
              <a:t>Ar</a:t>
            </a:r>
            <a:r>
              <a:rPr lang="en-US" dirty="0"/>
              <a:t> profiles (</a:t>
            </a:r>
            <a:r>
              <a:rPr lang="en-US" dirty="0" err="1"/>
              <a:t>blck</a:t>
            </a:r>
            <a:r>
              <a:rPr lang="en-US" dirty="0"/>
              <a:t>) vs. fluorescence (gr)  vs. temp (red) </a:t>
            </a:r>
          </a:p>
        </p:txBody>
      </p:sp>
    </p:spTree>
    <p:extLst>
      <p:ext uri="{BB962C8B-B14F-4D97-AF65-F5344CB8AC3E}">
        <p14:creationId xmlns:p14="http://schemas.microsoft.com/office/powerpoint/2010/main" val="603715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Further data analysis / comparison (synthesis)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564" y="1325563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CCE-LTER dataset to verify data!</a:t>
            </a:r>
          </a:p>
          <a:p>
            <a:pPr lvl="1"/>
            <a:r>
              <a:rPr lang="en-US" dirty="0"/>
              <a:t>14C (N)PP (24h) in situ from MLD + below (for model) “with constrains” </a:t>
            </a:r>
          </a:p>
          <a:p>
            <a:pPr lvl="1"/>
            <a:r>
              <a:rPr lang="en-US" dirty="0"/>
              <a:t>Bacteria productivity (resp1)-  in the mixed layer</a:t>
            </a:r>
          </a:p>
          <a:p>
            <a:pPr lvl="1"/>
            <a:r>
              <a:rPr lang="en-US" dirty="0"/>
              <a:t>Grazing rate (resp2) </a:t>
            </a:r>
            <a:r>
              <a:rPr lang="mr-IN" dirty="0"/>
              <a:t>–</a:t>
            </a:r>
            <a:r>
              <a:rPr lang="en-US" dirty="0"/>
              <a:t> in the mixed layer</a:t>
            </a:r>
          </a:p>
          <a:p>
            <a:pPr lvl="1"/>
            <a:r>
              <a:rPr lang="en-US" dirty="0" err="1"/>
              <a:t>Chl</a:t>
            </a:r>
            <a:r>
              <a:rPr lang="en-US" dirty="0"/>
              <a:t> a</a:t>
            </a:r>
          </a:p>
          <a:p>
            <a:pPr lvl="1"/>
            <a:r>
              <a:rPr lang="en-US" dirty="0"/>
              <a:t>Species</a:t>
            </a:r>
          </a:p>
          <a:p>
            <a:pPr lvl="1"/>
            <a:r>
              <a:rPr lang="en-US" dirty="0"/>
              <a:t>Secondary productivity </a:t>
            </a:r>
          </a:p>
          <a:p>
            <a:pPr lvl="1"/>
            <a:r>
              <a:rPr lang="en-US" dirty="0"/>
              <a:t>Biomass?</a:t>
            </a:r>
          </a:p>
          <a:p>
            <a:pPr lvl="1"/>
            <a:r>
              <a:rPr lang="en-US" dirty="0"/>
              <a:t>Export and new production!</a:t>
            </a:r>
          </a:p>
          <a:p>
            <a:r>
              <a:rPr lang="en-US" dirty="0"/>
              <a:t>Add data from on-deck incubation (CACLOFI) to constrain PP pattern in the CCE region  </a:t>
            </a:r>
          </a:p>
          <a:p>
            <a:pPr lvl="1"/>
            <a:r>
              <a:rPr lang="en-US" dirty="0"/>
              <a:t> use O2 profiles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92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FRRF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554" y="1325563"/>
            <a:ext cx="10515600" cy="4351338"/>
          </a:xfrm>
        </p:spPr>
        <p:txBody>
          <a:bodyPr/>
          <a:lstStyle/>
          <a:p>
            <a:r>
              <a:rPr lang="en-US" dirty="0"/>
              <a:t>Available data:</a:t>
            </a:r>
          </a:p>
          <a:p>
            <a:r>
              <a:rPr lang="en-US" dirty="0" err="1"/>
              <a:t>Ek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light saturation </a:t>
            </a:r>
          </a:p>
          <a:p>
            <a:r>
              <a:rPr lang="en-US" dirty="0"/>
              <a:t>JVPII (</a:t>
            </a:r>
            <a:r>
              <a:rPr lang="en-US" dirty="0" err="1"/>
              <a:t>mol</a:t>
            </a:r>
            <a:r>
              <a:rPr lang="en-US" dirty="0"/>
              <a:t> electrons PSII-1 m-3 d-1) </a:t>
            </a:r>
            <a:r>
              <a:rPr lang="mr-IN" dirty="0"/>
              <a:t>–</a:t>
            </a:r>
            <a:r>
              <a:rPr lang="en-US" dirty="0"/>
              <a:t> to be converted to </a:t>
            </a:r>
            <a:r>
              <a:rPr lang="en-US" dirty="0" err="1"/>
              <a:t>mol</a:t>
            </a:r>
            <a:r>
              <a:rPr lang="en-US" dirty="0"/>
              <a:t> C fix</a:t>
            </a:r>
          </a:p>
          <a:p>
            <a:endParaRPr lang="en-US" dirty="0"/>
          </a:p>
          <a:p>
            <a:r>
              <a:rPr lang="en-US" dirty="0"/>
              <a:t>Calculate/plot electron transport for each of the cycles / cruise segments </a:t>
            </a:r>
            <a:r>
              <a:rPr lang="mr-IN" dirty="0"/>
              <a:t>–</a:t>
            </a:r>
            <a:r>
              <a:rPr lang="en-US" dirty="0"/>
              <a:t> using P-E analysis and (incident or average) light intensity throughout the mixed layer.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52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7A1F5E2-56A2-4C1F-9BCD-66D9684BD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41" y="2684982"/>
            <a:ext cx="4809868" cy="4367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06C8EF6C-4438-4638-A3E5-2CCF41664075}"/>
                  </a:ext>
                </a:extLst>
              </p:cNvPr>
              <p:cNvSpPr txBox="1"/>
              <p:nvPr/>
            </p:nvSpPr>
            <p:spPr>
              <a:xfrm>
                <a:off x="675521" y="1373152"/>
                <a:ext cx="4290213" cy="535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𝐽𝑉𝑃𝐼𝐼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∙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C8EF6C-4438-4638-A3E5-2CCF41664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21" y="1373152"/>
                <a:ext cx="4290213" cy="5359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1B3B371-49F7-4C06-9095-F43A7CC1525F}"/>
              </a:ext>
            </a:extLst>
          </p:cNvPr>
          <p:cNvSpPr txBox="1"/>
          <p:nvPr/>
        </p:nvSpPr>
        <p:spPr>
          <a:xfrm>
            <a:off x="305499" y="1003820"/>
            <a:ext cx="1531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Platt 1980: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D6621B2-2278-4AD2-8FFF-15547213F9A8}"/>
              </a:ext>
            </a:extLst>
          </p:cNvPr>
          <p:cNvSpPr txBox="1"/>
          <p:nvPr/>
        </p:nvSpPr>
        <p:spPr>
          <a:xfrm>
            <a:off x="386981" y="2093799"/>
            <a:ext cx="469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Uncertainty Analysis </a:t>
            </a:r>
            <a:r>
              <a:rPr lang="en-US">
                <a:sym typeface="Wingdings" panose="05000000000000000000" pitchFamily="2" charset="2"/>
              </a:rPr>
              <a:t> Jackknife bootstrapping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D079BFBC-0819-4052-AFF9-5DF75C783B42}"/>
                  </a:ext>
                </a:extLst>
              </p:cNvPr>
              <p:cNvSpPr txBox="1"/>
              <p:nvPr/>
            </p:nvSpPr>
            <p:spPr>
              <a:xfrm>
                <a:off x="8459803" y="3902543"/>
                <a:ext cx="254633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𝑡𝑟𝑎𝑛𝑠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9BFBC-0819-4052-AFF9-5DF75C783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803" y="3902543"/>
                <a:ext cx="2546338" cy="281937"/>
              </a:xfrm>
              <a:prstGeom prst="rect">
                <a:avLst/>
              </a:prstGeom>
              <a:blipFill>
                <a:blip r:embed="rId4"/>
                <a:stretch>
                  <a:fillRect l="-1918" t="-4348" r="-71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317266B-713B-4D17-8D87-7A38277EF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209" y="359243"/>
            <a:ext cx="4105275" cy="3543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6B15EFA-4EE7-49C7-AE07-5A7AA9329698}"/>
              </a:ext>
            </a:extLst>
          </p:cNvPr>
          <p:cNvSpPr txBox="1"/>
          <p:nvPr/>
        </p:nvSpPr>
        <p:spPr>
          <a:xfrm>
            <a:off x="7119891" y="4148317"/>
            <a:ext cx="4588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Surface PAR may be unreliable due to ship’s shadow?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00FA082-B18A-4EB7-A48D-916AA84C5F4A}"/>
              </a:ext>
            </a:extLst>
          </p:cNvPr>
          <p:cNvSpPr txBox="1"/>
          <p:nvPr/>
        </p:nvSpPr>
        <p:spPr>
          <a:xfrm>
            <a:off x="9414301" y="-25254"/>
            <a:ext cx="748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4E3AF607-3E6C-4784-BB98-85C1F846A2C7}"/>
                  </a:ext>
                </a:extLst>
              </p:cNvPr>
              <p:cNvSpPr txBox="1"/>
              <p:nvPr/>
            </p:nvSpPr>
            <p:spPr>
              <a:xfrm>
                <a:off x="5446752" y="5162966"/>
                <a:ext cx="6659836" cy="111068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𝐺𝑃𝑃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𝐿𝐷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𝑑𝑎𝑦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𝑛𝑜𝑤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𝐽𝑉𝑃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𝐼𝐼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𝑡𝑟𝑎𝑛𝑠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3AF607-3E6C-4784-BB98-85C1F846A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752" y="5162966"/>
                <a:ext cx="6659836" cy="11106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302391"/>
            <a:ext cx="10515600" cy="1070761"/>
          </a:xfrm>
        </p:spPr>
        <p:txBody>
          <a:bodyPr/>
          <a:lstStyle/>
          <a:p>
            <a:r>
              <a:rPr lang="en-US"/>
              <a:t>FRRF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2522885-F3FE-49FC-868A-30924DF37A40}"/>
              </a:ext>
            </a:extLst>
          </p:cNvPr>
          <p:cNvSpPr txBox="1"/>
          <p:nvPr/>
        </p:nvSpPr>
        <p:spPr>
          <a:xfrm>
            <a:off x="5948218" y="6382327"/>
            <a:ext cx="406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 going, will have preliminary data soon</a:t>
            </a:r>
          </a:p>
        </p:txBody>
      </p:sp>
    </p:spTree>
    <p:extLst>
      <p:ext uri="{BB962C8B-B14F-4D97-AF65-F5344CB8AC3E}">
        <p14:creationId xmlns:p14="http://schemas.microsoft.com/office/powerpoint/2010/main" val="1212299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Potential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SEAVER:</a:t>
            </a:r>
          </a:p>
          <a:p>
            <a:pPr lvl="1"/>
            <a:r>
              <a:rPr lang="en-US" dirty="0"/>
              <a:t> diurnal pattern and correction for vertical structure</a:t>
            </a:r>
          </a:p>
          <a:p>
            <a:r>
              <a:rPr lang="en-US" dirty="0"/>
              <a:t>Sven: </a:t>
            </a:r>
          </a:p>
          <a:p>
            <a:pPr lvl="1"/>
            <a:r>
              <a:rPr lang="en-US" dirty="0"/>
              <a:t>Diurnal and correction for measurements during transects/SEASOAR and correction for vertical structure using profiles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Synthesis - Using ALL data from CCE : NCP (O2/</a:t>
            </a:r>
            <a:r>
              <a:rPr lang="en-US" dirty="0" err="1"/>
              <a:t>Ar</a:t>
            </a:r>
            <a:r>
              <a:rPr lang="en-US" dirty="0"/>
              <a:t> ) :  GP (diurnal MIMS, 14C, FRRF, NO3) </a:t>
            </a:r>
            <a:r>
              <a:rPr lang="mr-IN" dirty="0"/>
              <a:t>–</a:t>
            </a:r>
            <a:r>
              <a:rPr lang="en-US" dirty="0"/>
              <a:t> respiration (bacterial, grazing) + diffusion correction from </a:t>
            </a:r>
            <a:r>
              <a:rPr lang="en-US" dirty="0" err="1"/>
              <a:t>seavers</a:t>
            </a:r>
            <a:r>
              <a:rPr lang="en-US" dirty="0"/>
              <a:t> paper?!!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Sven’s 14C C </a:t>
            </a:r>
            <a:r>
              <a:rPr lang="mr-IN" dirty="0"/>
              <a:t>–</a:t>
            </a:r>
            <a:r>
              <a:rPr lang="en-US" dirty="0"/>
              <a:t> uptake </a:t>
            </a:r>
            <a:r>
              <a:rPr lang="mr-IN" dirty="0"/>
              <a:t>–</a:t>
            </a:r>
            <a:r>
              <a:rPr lang="en-US" dirty="0"/>
              <a:t> using Taylor’s pCO2 / MIMS CO2 data </a:t>
            </a:r>
          </a:p>
          <a:p>
            <a:r>
              <a:rPr lang="en-US" dirty="0"/>
              <a:t>Tom: Hydrodynamic model	</a:t>
            </a:r>
          </a:p>
        </p:txBody>
      </p:sp>
    </p:spTree>
    <p:extLst>
      <p:ext uri="{BB962C8B-B14F-4D97-AF65-F5344CB8AC3E}">
        <p14:creationId xmlns:p14="http://schemas.microsoft.com/office/powerpoint/2010/main" val="1259919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Impact of hydro-dynamics on NCP (Tom’s model)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O2 profile data</a:t>
            </a:r>
          </a:p>
          <a:p>
            <a:r>
              <a:rPr lang="en-US"/>
              <a:t>Use physical model (ROMS model </a:t>
            </a:r>
            <a:r>
              <a:rPr lang="mr-IN"/>
              <a:t>–</a:t>
            </a:r>
            <a:r>
              <a:rPr lang="en-US"/>
              <a:t> 40VARS version)</a:t>
            </a:r>
          </a:p>
          <a:p>
            <a:r>
              <a:rPr lang="en-US"/>
              <a:t>Use O2/</a:t>
            </a:r>
            <a:r>
              <a:rPr lang="en-US" err="1"/>
              <a:t>Ar</a:t>
            </a:r>
            <a:r>
              <a:rPr lang="en-US"/>
              <a:t> profiles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5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1936627" cy="914400"/>
          </a:xfrm>
        </p:spPr>
        <p:txBody>
          <a:bodyPr>
            <a:normAutofit/>
          </a:bodyPr>
          <a:lstStyle/>
          <a:p>
            <a:r>
              <a:rPr lang="en-US" dirty="0"/>
              <a:t>EIMS / MIMS temp sensors inlet vs.  ship-data  temp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1" y="1322172"/>
            <a:ext cx="1950711" cy="4046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3734" y="5406763"/>
            <a:ext cx="3007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ML: mixed layer average temp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43" y="1322172"/>
            <a:ext cx="2081940" cy="4046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357" y="1322172"/>
            <a:ext cx="2106470" cy="4046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11" y="1195173"/>
            <a:ext cx="2134507" cy="41731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328" y="1498761"/>
            <a:ext cx="3918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data fall within 1C difference</a:t>
            </a:r>
          </a:p>
          <a:p>
            <a:r>
              <a:rPr lang="en-US"/>
              <a:t>Ship and MIMS seem to overlap best!</a:t>
            </a:r>
          </a:p>
          <a:p>
            <a:r>
              <a:rPr lang="en-US"/>
              <a:t>EIMS seems to have some negative (not consistent) offset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7135" y="5684108"/>
            <a:ext cx="719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At the moment, the ship thermometer is used for O2 solubility in NCP </a:t>
            </a:r>
            <a:r>
              <a:rPr lang="en-US" err="1"/>
              <a:t>calc</a:t>
            </a:r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68817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01"/>
            <a:ext cx="10515600" cy="1325563"/>
          </a:xfrm>
        </p:spPr>
        <p:txBody>
          <a:bodyPr/>
          <a:lstStyle/>
          <a:p>
            <a:r>
              <a:rPr lang="en-US"/>
              <a:t>EIMS calibration: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217" y="1027906"/>
            <a:ext cx="5426488" cy="516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994" y="1690688"/>
            <a:ext cx="57706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EIMS calibration is very consistent, ranging between 25 to 25.6 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Offsets happened after EIMS was recalibrated (software </a:t>
            </a:r>
            <a:r>
              <a:rPr lang="en-US" dirty="0" err="1"/>
              <a:t>recal</a:t>
            </a:r>
            <a:r>
              <a:rPr lang="en-US" dirty="0"/>
              <a:t>.) </a:t>
            </a:r>
          </a:p>
          <a:p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Seaver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could you check in the data from the PC when those calibrations where done exactly? </a:t>
            </a:r>
            <a:r>
              <a:rPr lang="mr-IN" dirty="0"/>
              <a:t>–</a:t>
            </a:r>
            <a:r>
              <a:rPr lang="en-US" dirty="0"/>
              <a:t> I did not write it down in my lab-book. I need to check for my system, too!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06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0515600" cy="1325563"/>
          </a:xfrm>
        </p:spPr>
        <p:txBody>
          <a:bodyPr/>
          <a:lstStyle/>
          <a:p>
            <a:r>
              <a:rPr lang="en-US"/>
              <a:t>MIMS calibration: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7768" y="1609770"/>
            <a:ext cx="57706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MIMS calibration shows a strong drift!</a:t>
            </a:r>
          </a:p>
          <a:p>
            <a:endParaRPr lang="en-US" dirty="0"/>
          </a:p>
          <a:p>
            <a:r>
              <a:rPr lang="en-US" dirty="0"/>
              <a:t>This is likely due to the change in membrane diffusivity for O2 and </a:t>
            </a:r>
            <a:r>
              <a:rPr lang="en-US" dirty="0" err="1"/>
              <a:t>Ar</a:t>
            </a:r>
            <a:r>
              <a:rPr lang="en-US" dirty="0"/>
              <a:t> and or potentially due to H2O in the system?</a:t>
            </a:r>
          </a:p>
          <a:p>
            <a:endParaRPr lang="en-US" dirty="0"/>
          </a:p>
          <a:p>
            <a:r>
              <a:rPr lang="en-US" dirty="0"/>
              <a:t>Ionization changes?  / Calibration?</a:t>
            </a:r>
          </a:p>
          <a:p>
            <a:endParaRPr lang="en-US" dirty="0"/>
          </a:p>
          <a:p>
            <a:r>
              <a:rPr lang="en-US" dirty="0"/>
              <a:t>0.01mm PTFE membrane with 0.5mm PTFE frit.</a:t>
            </a:r>
          </a:p>
          <a:p>
            <a:endParaRPr lang="en-US" dirty="0"/>
          </a:p>
          <a:p>
            <a:r>
              <a:rPr lang="en-US" dirty="0"/>
              <a:t>Changed membrane around June 18 and recalibrated (including offset </a:t>
            </a:r>
            <a:r>
              <a:rPr lang="en-US" dirty="0" err="1"/>
              <a:t>calc</a:t>
            </a:r>
            <a:r>
              <a:rPr lang="en-US" dirty="0"/>
              <a:t>) . Did not change the frit!</a:t>
            </a:r>
          </a:p>
          <a:p>
            <a:endParaRPr lang="en-US" dirty="0"/>
          </a:p>
          <a:p>
            <a:r>
              <a:rPr lang="en-US" dirty="0"/>
              <a:t>O2 conc. in calibration solution was relatively constant, yet did show similar peaks as shown in MIMS O2/</a:t>
            </a:r>
            <a:r>
              <a:rPr lang="en-US" dirty="0" err="1"/>
              <a:t>Ar</a:t>
            </a:r>
            <a:r>
              <a:rPr lang="en-US" dirty="0"/>
              <a:t>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7588576" y="0"/>
            <a:ext cx="4603423" cy="44084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F30D72A-710F-4FC7-95B8-E5F8163A6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101" y="4302177"/>
            <a:ext cx="4572001" cy="255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60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CCE-LTER P1706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06662"/>
            <a:ext cx="10515600" cy="4351338"/>
          </a:xfrm>
        </p:spPr>
        <p:txBody>
          <a:bodyPr/>
          <a:lstStyle/>
          <a:p>
            <a:r>
              <a:rPr lang="en-US" dirty="0"/>
              <a:t>DATA: </a:t>
            </a:r>
          </a:p>
          <a:p>
            <a:pPr lvl="1"/>
            <a:r>
              <a:rPr lang="en-US" dirty="0"/>
              <a:t>MIMS and EIMS O2/</a:t>
            </a:r>
            <a:r>
              <a:rPr lang="en-US" dirty="0" err="1"/>
              <a:t>Ar</a:t>
            </a:r>
            <a:endParaRPr lang="en-US" dirty="0"/>
          </a:p>
          <a:p>
            <a:pPr lvl="1"/>
            <a:r>
              <a:rPr lang="en-US" dirty="0"/>
              <a:t>MIMS profiles</a:t>
            </a:r>
          </a:p>
          <a:p>
            <a:pPr lvl="1"/>
            <a:r>
              <a:rPr lang="en-US" dirty="0"/>
              <a:t>Ship data / CTD</a:t>
            </a:r>
          </a:p>
          <a:p>
            <a:pPr lvl="1"/>
            <a:r>
              <a:rPr lang="en-US" dirty="0"/>
              <a:t>2 SEASOAR transects- high spatial resolution MLD prior and after the stations</a:t>
            </a:r>
          </a:p>
          <a:p>
            <a:pPr lvl="1"/>
            <a:r>
              <a:rPr lang="en-US" dirty="0"/>
              <a:t>4 stations (2 with high productivity)</a:t>
            </a:r>
          </a:p>
          <a:p>
            <a:pPr lvl="1"/>
            <a:r>
              <a:rPr lang="en-US" dirty="0"/>
              <a:t>4 transects through filament</a:t>
            </a:r>
          </a:p>
          <a:p>
            <a:r>
              <a:rPr lang="en-US" dirty="0"/>
              <a:t>R-script to analyze the data </a:t>
            </a:r>
            <a:r>
              <a:rPr lang="mr-IN" dirty="0"/>
              <a:t>–</a:t>
            </a:r>
            <a:r>
              <a:rPr lang="en-US" dirty="0"/>
              <a:t> to be published!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881" y="284882"/>
            <a:ext cx="6100119" cy="43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33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Time-series  </a:t>
            </a:r>
            <a:r>
              <a:rPr lang="en-US" dirty="0"/>
              <a:t>review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499" y="0"/>
            <a:ext cx="6636560" cy="664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68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 dirty="0"/>
              <a:t>EIMS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88" y="1371599"/>
            <a:ext cx="4519316" cy="43248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54" y="533966"/>
            <a:ext cx="5299600" cy="52916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206" y="6141309"/>
            <a:ext cx="309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EIMS-O2 data deviate!!!! Why?</a:t>
            </a:r>
          </a:p>
        </p:txBody>
      </p:sp>
    </p:spTree>
    <p:extLst>
      <p:ext uri="{BB962C8B-B14F-4D97-AF65-F5344CB8AC3E}">
        <p14:creationId xmlns:p14="http://schemas.microsoft.com/office/powerpoint/2010/main" val="564684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 dirty="0"/>
              <a:t>MIMS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057" y="558349"/>
            <a:ext cx="5489973" cy="54246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8" y="1221131"/>
            <a:ext cx="4986981" cy="47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9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EIMS spatial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1848" y="1325563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EIMS: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E31CDD9-9A8F-45D0-9158-8227D3CA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846" y="137824"/>
            <a:ext cx="6781800" cy="2943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3C5C4C1-4CD2-4472-9286-57F7CB296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026" y="3573751"/>
            <a:ext cx="67151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46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26840" y="0"/>
            <a:ext cx="407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P1706 </a:t>
            </a:r>
            <a:r>
              <a:rPr lang="en-US" dirty="0" err="1"/>
              <a:t>SeaSoar</a:t>
            </a:r>
            <a:r>
              <a:rPr lang="en-US"/>
              <a:t> 1: ALFA5 Data on </a:t>
            </a:r>
            <a:r>
              <a:rPr lang="en-US" err="1"/>
              <a:t>Lat</a:t>
            </a:r>
            <a:r>
              <a:rPr lang="en-US"/>
              <a:t>-Long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" y="518160"/>
            <a:ext cx="11978081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9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tbrycekelly</a:t>
            </a:r>
            <a:r>
              <a:rPr lang="en-US" dirty="0"/>
              <a:t>/MIMS-TBK</a:t>
            </a:r>
          </a:p>
        </p:txBody>
      </p:sp>
    </p:spTree>
    <p:extLst>
      <p:ext uri="{BB962C8B-B14F-4D97-AF65-F5344CB8AC3E}">
        <p14:creationId xmlns:p14="http://schemas.microsoft.com/office/powerpoint/2010/main" val="105300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29" y="1842654"/>
            <a:ext cx="5467671" cy="45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97" y="75000"/>
            <a:ext cx="10515600" cy="1325563"/>
          </a:xfrm>
        </p:spPr>
        <p:txBody>
          <a:bodyPr/>
          <a:lstStyle/>
          <a:p>
            <a:r>
              <a:rPr lang="en-US" dirty="0"/>
              <a:t>EIMS vs. </a:t>
            </a:r>
            <a:r>
              <a:rPr lang="en-US" dirty="0" smtClean="0"/>
              <a:t>MIMS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8835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30"/>
          <a:stretch/>
        </p:blipFill>
        <p:spPr>
          <a:xfrm>
            <a:off x="230315" y="2978727"/>
            <a:ext cx="5301363" cy="19763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29849" y="3941805"/>
            <a:ext cx="1013254" cy="3089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57287" y="3941805"/>
            <a:ext cx="1013254" cy="3089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29849" y="3336324"/>
            <a:ext cx="2240692" cy="6054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13580" y="3726711"/>
            <a:ext cx="1428595" cy="220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129850" y="3715265"/>
            <a:ext cx="2774030" cy="916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376984" y="3941805"/>
            <a:ext cx="17423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9078771" y="3941805"/>
            <a:ext cx="1041413" cy="308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330249" y="4361935"/>
            <a:ext cx="122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Membrane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10159651" y="3688569"/>
            <a:ext cx="642551" cy="215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841668" y="3631962"/>
            <a:ext cx="76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inflow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26489" y="3577033"/>
            <a:ext cx="91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outflow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480201" y="3615339"/>
            <a:ext cx="354900" cy="2914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656599" y="2769941"/>
            <a:ext cx="118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O2 </a:t>
            </a:r>
            <a:r>
              <a:rPr lang="en-US" dirty="0" err="1" smtClean="0"/>
              <a:t>optode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9670214" y="3098426"/>
            <a:ext cx="164888" cy="478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 rot="5400000">
            <a:off x="7928464" y="4248233"/>
            <a:ext cx="642551" cy="21509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086207" y="4868590"/>
            <a:ext cx="2748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Vacuum </a:t>
            </a:r>
            <a:r>
              <a:rPr lang="mr-IN" dirty="0" smtClean="0"/>
              <a:t>–</a:t>
            </a:r>
            <a:r>
              <a:rPr lang="en-US" dirty="0" smtClean="0"/>
              <a:t> Gas inflow to MS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36223" y="2609395"/>
            <a:ext cx="2748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Vacuum </a:t>
            </a:r>
            <a:r>
              <a:rPr lang="mr-IN" dirty="0" smtClean="0"/>
              <a:t>–</a:t>
            </a:r>
            <a:r>
              <a:rPr lang="en-US" dirty="0" smtClean="0"/>
              <a:t> Gas inflow to MS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30315" y="5705619"/>
            <a:ext cx="5022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Slow response time </a:t>
            </a:r>
            <a:r>
              <a:rPr lang="mr-IN" dirty="0" smtClean="0"/>
              <a:t>–</a:t>
            </a:r>
            <a:r>
              <a:rPr lang="en-US" dirty="0" smtClean="0"/>
              <a:t> averages sample over ~15min</a:t>
            </a:r>
          </a:p>
          <a:p>
            <a:r>
              <a:rPr lang="en-US" dirty="0" smtClean="0"/>
              <a:t>Low drift, stable signal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630767" y="5717200"/>
            <a:ext cx="5006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Fast response time </a:t>
            </a:r>
            <a:r>
              <a:rPr lang="mr-IN" dirty="0" smtClean="0"/>
              <a:t>–</a:t>
            </a:r>
            <a:r>
              <a:rPr lang="en-US" dirty="0" smtClean="0"/>
              <a:t> averages sample over ~10 sec.</a:t>
            </a:r>
          </a:p>
          <a:p>
            <a:r>
              <a:rPr lang="en-US" dirty="0" smtClean="0"/>
              <a:t>Signal drifts and is more temperature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02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01" y="986462"/>
            <a:ext cx="4197987" cy="1325563"/>
          </a:xfrm>
        </p:spPr>
        <p:txBody>
          <a:bodyPr>
            <a:normAutofit/>
          </a:bodyPr>
          <a:lstStyle/>
          <a:p>
            <a:r>
              <a:rPr lang="en-US" dirty="0"/>
              <a:t>Wind - ship and NARR database</a:t>
            </a:r>
          </a:p>
        </p:txBody>
      </p:sp>
      <p:pic>
        <p:nvPicPr>
          <p:cNvPr id="4" name="Picture 3" descr="Screen Shot 2018-04-17 at 10.21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87" y="0"/>
            <a:ext cx="7166136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39101" y="4331766"/>
            <a:ext cx="3538419" cy="1889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MLD from CTD profiles and </a:t>
            </a:r>
            <a:r>
              <a:rPr lang="en-US" dirty="0" err="1"/>
              <a:t>seasoar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008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439" y="-649643"/>
            <a:ext cx="5779324" cy="57793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13254"/>
          </a:xfrm>
        </p:spPr>
        <p:txBody>
          <a:bodyPr/>
          <a:lstStyle/>
          <a:p>
            <a:r>
              <a:rPr lang="en-US"/>
              <a:t>NCP parametrization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718" y="1108933"/>
            <a:ext cx="10515600" cy="4351338"/>
          </a:xfrm>
        </p:spPr>
        <p:txBody>
          <a:bodyPr/>
          <a:lstStyle/>
          <a:p>
            <a:r>
              <a:rPr lang="en-US" dirty="0"/>
              <a:t>Wind data from NARR database! </a:t>
            </a:r>
          </a:p>
          <a:p>
            <a:r>
              <a:rPr lang="en-US" dirty="0"/>
              <a:t>Parameterization from </a:t>
            </a:r>
            <a:r>
              <a:rPr lang="en-US" dirty="0" err="1"/>
              <a:t>Wanninkof</a:t>
            </a:r>
            <a:r>
              <a:rPr lang="en-US" dirty="0"/>
              <a:t> 2014 </a:t>
            </a:r>
          </a:p>
          <a:p>
            <a:r>
              <a:rPr lang="en-US" dirty="0"/>
              <a:t>k calculated as in </a:t>
            </a:r>
            <a:r>
              <a:rPr lang="en-US" dirty="0" err="1"/>
              <a:t>Reuer</a:t>
            </a:r>
            <a:r>
              <a:rPr lang="en-US" dirty="0"/>
              <a:t> 2007</a:t>
            </a:r>
          </a:p>
          <a:p>
            <a:r>
              <a:rPr lang="en-US" dirty="0"/>
              <a:t>MLD = from CTDs and </a:t>
            </a:r>
            <a:r>
              <a:rPr lang="en-US" dirty="0" err="1"/>
              <a:t>seasoar</a:t>
            </a:r>
            <a:r>
              <a:rPr lang="en-US" dirty="0"/>
              <a:t> estimated by ∆</a:t>
            </a:r>
            <a:r>
              <a:rPr lang="en-US" dirty="0" err="1"/>
              <a:t>ρ</a:t>
            </a:r>
            <a:r>
              <a:rPr lang="en-US" dirty="0"/>
              <a:t>= 0.1</a:t>
            </a:r>
          </a:p>
          <a:p>
            <a:endParaRPr lang="en-US" dirty="0"/>
          </a:p>
          <a:p>
            <a:r>
              <a:rPr lang="en-US" dirty="0"/>
              <a:t>O2/</a:t>
            </a:r>
            <a:r>
              <a:rPr lang="en-US" dirty="0" err="1"/>
              <a:t>Ar</a:t>
            </a:r>
            <a:r>
              <a:rPr lang="en-US" dirty="0"/>
              <a:t> from EIMS and MIMS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" y="4239490"/>
            <a:ext cx="2672301" cy="2416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65" y="4302111"/>
            <a:ext cx="2762784" cy="2347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9258" y="3644069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93842" y="5732202"/>
            <a:ext cx="1184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Line: temp</a:t>
            </a:r>
          </a:p>
          <a:p>
            <a:r>
              <a:rPr lang="en-US"/>
              <a:t>Dots: MLD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F85D427-3A63-457B-8C1C-441BC7D6D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284" y="3401080"/>
            <a:ext cx="3893316" cy="33417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67040" y="3401080"/>
            <a:ext cx="237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Shaded areas: cycle 1-4</a:t>
            </a:r>
          </a:p>
        </p:txBody>
      </p:sp>
    </p:spTree>
    <p:extLst>
      <p:ext uri="{BB962C8B-B14F-4D97-AF65-F5344CB8AC3E}">
        <p14:creationId xmlns:p14="http://schemas.microsoft.com/office/powerpoint/2010/main" val="110737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/>
              <a:t>EIMS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53332" y="6117625"/>
            <a:ext cx="175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Red dots -outlier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2214"/>
          <a:stretch/>
        </p:blipFill>
        <p:spPr>
          <a:xfrm>
            <a:off x="474529" y="991444"/>
            <a:ext cx="11316209" cy="512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00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2"/>
            <a:ext cx="10515600" cy="1325563"/>
          </a:xfrm>
        </p:spPr>
        <p:txBody>
          <a:bodyPr/>
          <a:lstStyle/>
          <a:p>
            <a:r>
              <a:rPr lang="en-US" dirty="0"/>
              <a:t>MIMS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0" y="1269999"/>
            <a:ext cx="11823585" cy="44934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74768" y="2008884"/>
            <a:ext cx="2330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dots: calibration</a:t>
            </a:r>
          </a:p>
          <a:p>
            <a:r>
              <a:rPr lang="en-US" dirty="0"/>
              <a:t>Black dots: O2/</a:t>
            </a:r>
            <a:r>
              <a:rPr lang="en-US" dirty="0" err="1"/>
              <a:t>Ar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782735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2501</TotalTime>
  <Words>1159</Words>
  <Application>Microsoft Macintosh PowerPoint</Application>
  <PresentationFormat>Widescreen</PresentationFormat>
  <Paragraphs>184</Paragraphs>
  <Slides>35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Calibri</vt:lpstr>
      <vt:lpstr>Calibri Light</vt:lpstr>
      <vt:lpstr>Cambria Math</vt:lpstr>
      <vt:lpstr>Mangal</vt:lpstr>
      <vt:lpstr>Wingdings</vt:lpstr>
      <vt:lpstr>Arial</vt:lpstr>
      <vt:lpstr>Office Theme</vt:lpstr>
      <vt:lpstr>Acrobat Document</vt:lpstr>
      <vt:lpstr>NCP and phytoplankton dynamics</vt:lpstr>
      <vt:lpstr>Overview</vt:lpstr>
      <vt:lpstr>CCE-LTER P1706</vt:lpstr>
      <vt:lpstr>PowerPoint Presentation</vt:lpstr>
      <vt:lpstr>EIMS vs. MIMS</vt:lpstr>
      <vt:lpstr>Wind - ship and NARR database</vt:lpstr>
      <vt:lpstr>NCP parametrization</vt:lpstr>
      <vt:lpstr>EIMS data</vt:lpstr>
      <vt:lpstr>MIMS data</vt:lpstr>
      <vt:lpstr>Data – spatial EIMS vs. MIMS – seasoar 1 or 2 </vt:lpstr>
      <vt:lpstr>Data – spatial EIMS vs. MIMS – cycle transects</vt:lpstr>
      <vt:lpstr>Data – spatial EIMS vs. MIMS – seasoar 2 </vt:lpstr>
      <vt:lpstr>Impact of diurnal cycles on NCP analysis:</vt:lpstr>
      <vt:lpstr>MIMS vs. EIMS NCP cycle 1-4</vt:lpstr>
      <vt:lpstr>PowerPoint Presentation</vt:lpstr>
      <vt:lpstr>PowerPoint Presentation</vt:lpstr>
      <vt:lpstr>O2-Ar profiles</vt:lpstr>
      <vt:lpstr>PowerPoint Presentation</vt:lpstr>
      <vt:lpstr>Profiles </vt:lpstr>
      <vt:lpstr>O2/Ar profiles</vt:lpstr>
      <vt:lpstr>PowerPoint Presentation</vt:lpstr>
      <vt:lpstr>Further data analysis / comparison (synthesis)</vt:lpstr>
      <vt:lpstr>FRRF</vt:lpstr>
      <vt:lpstr>FRRF</vt:lpstr>
      <vt:lpstr>Potential projects</vt:lpstr>
      <vt:lpstr>Impact of hydro-dynamics on NCP (Tom’s model)</vt:lpstr>
      <vt:lpstr>EIMS / MIMS temp sensors inlet vs.  ship-data  temp</vt:lpstr>
      <vt:lpstr>EIMS calibration:</vt:lpstr>
      <vt:lpstr>MIMS calibration:</vt:lpstr>
      <vt:lpstr>Time-series  review</vt:lpstr>
      <vt:lpstr>EIMS data</vt:lpstr>
      <vt:lpstr>MIMS data</vt:lpstr>
      <vt:lpstr>EIMS spatial data</vt:lpstr>
      <vt:lpstr>PowerPoint Presentation</vt:lpstr>
      <vt:lpstr>R-code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NCP CCE-LTER</dc:title>
  <dc:creator>Sven A. Kranz</dc:creator>
  <cp:lastModifiedBy>Sven A. Kranz</cp:lastModifiedBy>
  <cp:revision>67</cp:revision>
  <dcterms:created xsi:type="dcterms:W3CDTF">2018-04-16T00:10:32Z</dcterms:created>
  <dcterms:modified xsi:type="dcterms:W3CDTF">2018-06-05T16:48:46Z</dcterms:modified>
</cp:coreProperties>
</file>